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71" r:id="rId10"/>
    <p:sldId id="265" r:id="rId11"/>
    <p:sldId id="272" r:id="rId12"/>
    <p:sldId id="267" r:id="rId13"/>
    <p:sldId id="268" r:id="rId14"/>
    <p:sldId id="269" r:id="rId15"/>
    <p:sldId id="273" r:id="rId16"/>
    <p:sldId id="274" r:id="rId17"/>
    <p:sldId id="275" r:id="rId18"/>
    <p:sldId id="276" r:id="rId19"/>
    <p:sldId id="277" r:id="rId20"/>
    <p:sldId id="278" r:id="rId21"/>
    <p:sldId id="279"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0" d="100"/>
          <a:sy n="90"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B7DCF6-D819-4FED-84D2-51B8F6A7E6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A7955F-1FFD-4199-B4C3-F3A03D8001D4}">
      <dgm:prSet/>
      <dgm:spPr/>
      <dgm:t>
        <a:bodyPr/>
        <a:lstStyle/>
        <a:p>
          <a:r>
            <a:rPr lang="en-US"/>
            <a:t>It’s a funny looking logo that shows up in their games although they have a couple of games themselves it’s not even close to the amount of variety on steam</a:t>
          </a:r>
        </a:p>
      </dgm:t>
    </dgm:pt>
    <dgm:pt modelId="{354E1861-DF58-4A52-8EE1-6E6D0DD45E3D}" type="parTrans" cxnId="{B0B3321C-52E9-494D-B83E-A3F2A614F351}">
      <dgm:prSet/>
      <dgm:spPr/>
      <dgm:t>
        <a:bodyPr/>
        <a:lstStyle/>
        <a:p>
          <a:endParaRPr lang="en-US"/>
        </a:p>
      </dgm:t>
    </dgm:pt>
    <dgm:pt modelId="{0740C636-935C-4617-ACBB-271FBF99696C}" type="sibTrans" cxnId="{B0B3321C-52E9-494D-B83E-A3F2A614F351}">
      <dgm:prSet/>
      <dgm:spPr/>
      <dgm:t>
        <a:bodyPr/>
        <a:lstStyle/>
        <a:p>
          <a:endParaRPr lang="en-US"/>
        </a:p>
      </dgm:t>
    </dgm:pt>
    <dgm:pt modelId="{976A0824-18DD-46B3-A5BA-988F25A440AA}">
      <dgm:prSet/>
      <dgm:spPr/>
      <dgm:t>
        <a:bodyPr/>
        <a:lstStyle/>
        <a:p>
          <a:r>
            <a:rPr lang="en-US" dirty="0"/>
            <a:t>Valve is the corporation that created steam, the reason I’m sharing this is because there’s always content being added to the platform so it was a perfect idea for a data analysis!</a:t>
          </a:r>
        </a:p>
      </dgm:t>
    </dgm:pt>
    <dgm:pt modelId="{633C7830-0BA4-48AC-A77A-DBEEC5CB9293}" type="parTrans" cxnId="{44BF23A2-0B15-4865-93AE-58EE99AC5313}">
      <dgm:prSet/>
      <dgm:spPr/>
      <dgm:t>
        <a:bodyPr/>
        <a:lstStyle/>
        <a:p>
          <a:endParaRPr lang="en-US"/>
        </a:p>
      </dgm:t>
    </dgm:pt>
    <dgm:pt modelId="{267BEC46-962B-486B-8E0B-EEF8F7879948}" type="sibTrans" cxnId="{44BF23A2-0B15-4865-93AE-58EE99AC5313}">
      <dgm:prSet/>
      <dgm:spPr/>
      <dgm:t>
        <a:bodyPr/>
        <a:lstStyle/>
        <a:p>
          <a:endParaRPr lang="en-US"/>
        </a:p>
      </dgm:t>
    </dgm:pt>
    <dgm:pt modelId="{DA74304F-C0B4-44E4-A77C-514039553824}" type="pres">
      <dgm:prSet presAssocID="{C7B7DCF6-D819-4FED-84D2-51B8F6A7E6A0}" presName="root" presStyleCnt="0">
        <dgm:presLayoutVars>
          <dgm:dir/>
          <dgm:resizeHandles val="exact"/>
        </dgm:presLayoutVars>
      </dgm:prSet>
      <dgm:spPr/>
    </dgm:pt>
    <dgm:pt modelId="{F2C6C327-2A0C-4883-AA83-CEEDCF0FAD5E}" type="pres">
      <dgm:prSet presAssocID="{13A7955F-1FFD-4199-B4C3-F3A03D8001D4}" presName="compNode" presStyleCnt="0"/>
      <dgm:spPr/>
    </dgm:pt>
    <dgm:pt modelId="{4C43CF8F-54D1-43E4-B092-538E8F4BBE03}" type="pres">
      <dgm:prSet presAssocID="{13A7955F-1FFD-4199-B4C3-F3A03D8001D4}" presName="bgRect" presStyleLbl="bgShp" presStyleIdx="0" presStyleCnt="2"/>
      <dgm:spPr/>
    </dgm:pt>
    <dgm:pt modelId="{A7A67091-A169-4044-AD47-1D25790F861F}" type="pres">
      <dgm:prSet presAssocID="{13A7955F-1FFD-4199-B4C3-F3A03D8001D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40EB1858-AEA7-4414-9990-A4CC2237FA26}" type="pres">
      <dgm:prSet presAssocID="{13A7955F-1FFD-4199-B4C3-F3A03D8001D4}" presName="spaceRect" presStyleCnt="0"/>
      <dgm:spPr/>
    </dgm:pt>
    <dgm:pt modelId="{C18A436F-A3CE-470E-A7FA-3D71ECB6885F}" type="pres">
      <dgm:prSet presAssocID="{13A7955F-1FFD-4199-B4C3-F3A03D8001D4}" presName="parTx" presStyleLbl="revTx" presStyleIdx="0" presStyleCnt="2">
        <dgm:presLayoutVars>
          <dgm:chMax val="0"/>
          <dgm:chPref val="0"/>
        </dgm:presLayoutVars>
      </dgm:prSet>
      <dgm:spPr/>
    </dgm:pt>
    <dgm:pt modelId="{927801FA-E8D6-4091-B210-41DF037AC293}" type="pres">
      <dgm:prSet presAssocID="{0740C636-935C-4617-ACBB-271FBF99696C}" presName="sibTrans" presStyleCnt="0"/>
      <dgm:spPr/>
    </dgm:pt>
    <dgm:pt modelId="{C04B8C72-2329-4B03-A8DF-F86AB230BC4D}" type="pres">
      <dgm:prSet presAssocID="{976A0824-18DD-46B3-A5BA-988F25A440AA}" presName="compNode" presStyleCnt="0"/>
      <dgm:spPr/>
    </dgm:pt>
    <dgm:pt modelId="{BEF4D6CF-A997-40EB-A884-9520C4034974}" type="pres">
      <dgm:prSet presAssocID="{976A0824-18DD-46B3-A5BA-988F25A440AA}" presName="bgRect" presStyleLbl="bgShp" presStyleIdx="1" presStyleCnt="2"/>
      <dgm:spPr/>
    </dgm:pt>
    <dgm:pt modelId="{A832D57F-9BAF-46E7-9D12-424759C19639}" type="pres">
      <dgm:prSet presAssocID="{976A0824-18DD-46B3-A5BA-988F25A440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86773910-BEF4-47A4-8BD3-F88FE11F8A21}" type="pres">
      <dgm:prSet presAssocID="{976A0824-18DD-46B3-A5BA-988F25A440AA}" presName="spaceRect" presStyleCnt="0"/>
      <dgm:spPr/>
    </dgm:pt>
    <dgm:pt modelId="{5D6E866C-8B07-4E13-92F6-800D2406E471}" type="pres">
      <dgm:prSet presAssocID="{976A0824-18DD-46B3-A5BA-988F25A440AA}" presName="parTx" presStyleLbl="revTx" presStyleIdx="1" presStyleCnt="2">
        <dgm:presLayoutVars>
          <dgm:chMax val="0"/>
          <dgm:chPref val="0"/>
        </dgm:presLayoutVars>
      </dgm:prSet>
      <dgm:spPr/>
    </dgm:pt>
  </dgm:ptLst>
  <dgm:cxnLst>
    <dgm:cxn modelId="{B0B3321C-52E9-494D-B83E-A3F2A614F351}" srcId="{C7B7DCF6-D819-4FED-84D2-51B8F6A7E6A0}" destId="{13A7955F-1FFD-4199-B4C3-F3A03D8001D4}" srcOrd="0" destOrd="0" parTransId="{354E1861-DF58-4A52-8EE1-6E6D0DD45E3D}" sibTransId="{0740C636-935C-4617-ACBB-271FBF99696C}"/>
    <dgm:cxn modelId="{645ACD98-7D65-4445-AE3B-6AF13E742C6F}" type="presOf" srcId="{976A0824-18DD-46B3-A5BA-988F25A440AA}" destId="{5D6E866C-8B07-4E13-92F6-800D2406E471}" srcOrd="0" destOrd="0" presId="urn:microsoft.com/office/officeart/2018/2/layout/IconVerticalSolidList"/>
    <dgm:cxn modelId="{44BF23A2-0B15-4865-93AE-58EE99AC5313}" srcId="{C7B7DCF6-D819-4FED-84D2-51B8F6A7E6A0}" destId="{976A0824-18DD-46B3-A5BA-988F25A440AA}" srcOrd="1" destOrd="0" parTransId="{633C7830-0BA4-48AC-A77A-DBEEC5CB9293}" sibTransId="{267BEC46-962B-486B-8E0B-EEF8F7879948}"/>
    <dgm:cxn modelId="{0E61D7D1-CA48-475B-B93C-F0FE4EDF1FD4}" type="presOf" srcId="{C7B7DCF6-D819-4FED-84D2-51B8F6A7E6A0}" destId="{DA74304F-C0B4-44E4-A77C-514039553824}" srcOrd="0" destOrd="0" presId="urn:microsoft.com/office/officeart/2018/2/layout/IconVerticalSolidList"/>
    <dgm:cxn modelId="{03243AF8-E319-4D31-A2AD-652359A1A0D6}" type="presOf" srcId="{13A7955F-1FFD-4199-B4C3-F3A03D8001D4}" destId="{C18A436F-A3CE-470E-A7FA-3D71ECB6885F}" srcOrd="0" destOrd="0" presId="urn:microsoft.com/office/officeart/2018/2/layout/IconVerticalSolidList"/>
    <dgm:cxn modelId="{39C9A59E-9D9C-4B16-94E1-E42C2C65BAC2}" type="presParOf" srcId="{DA74304F-C0B4-44E4-A77C-514039553824}" destId="{F2C6C327-2A0C-4883-AA83-CEEDCF0FAD5E}" srcOrd="0" destOrd="0" presId="urn:microsoft.com/office/officeart/2018/2/layout/IconVerticalSolidList"/>
    <dgm:cxn modelId="{495D642A-196C-4A97-927C-8E001900BFA1}" type="presParOf" srcId="{F2C6C327-2A0C-4883-AA83-CEEDCF0FAD5E}" destId="{4C43CF8F-54D1-43E4-B092-538E8F4BBE03}" srcOrd="0" destOrd="0" presId="urn:microsoft.com/office/officeart/2018/2/layout/IconVerticalSolidList"/>
    <dgm:cxn modelId="{41B4952D-C3DF-4FF2-88DB-40A007E896CE}" type="presParOf" srcId="{F2C6C327-2A0C-4883-AA83-CEEDCF0FAD5E}" destId="{A7A67091-A169-4044-AD47-1D25790F861F}" srcOrd="1" destOrd="0" presId="urn:microsoft.com/office/officeart/2018/2/layout/IconVerticalSolidList"/>
    <dgm:cxn modelId="{A991DD83-DA13-43C2-BBAC-76A884E1F5EB}" type="presParOf" srcId="{F2C6C327-2A0C-4883-AA83-CEEDCF0FAD5E}" destId="{40EB1858-AEA7-4414-9990-A4CC2237FA26}" srcOrd="2" destOrd="0" presId="urn:microsoft.com/office/officeart/2018/2/layout/IconVerticalSolidList"/>
    <dgm:cxn modelId="{C7E65FCB-6C48-4C7E-A34C-4D076D3A053A}" type="presParOf" srcId="{F2C6C327-2A0C-4883-AA83-CEEDCF0FAD5E}" destId="{C18A436F-A3CE-470E-A7FA-3D71ECB6885F}" srcOrd="3" destOrd="0" presId="urn:microsoft.com/office/officeart/2018/2/layout/IconVerticalSolidList"/>
    <dgm:cxn modelId="{1D5904B6-D1A8-4C4D-AC9A-8284291BBB6E}" type="presParOf" srcId="{DA74304F-C0B4-44E4-A77C-514039553824}" destId="{927801FA-E8D6-4091-B210-41DF037AC293}" srcOrd="1" destOrd="0" presId="urn:microsoft.com/office/officeart/2018/2/layout/IconVerticalSolidList"/>
    <dgm:cxn modelId="{EF72015C-3E74-42B9-BC27-72A523C5A95F}" type="presParOf" srcId="{DA74304F-C0B4-44E4-A77C-514039553824}" destId="{C04B8C72-2329-4B03-A8DF-F86AB230BC4D}" srcOrd="2" destOrd="0" presId="urn:microsoft.com/office/officeart/2018/2/layout/IconVerticalSolidList"/>
    <dgm:cxn modelId="{6485083B-BAD3-4FD6-8F75-5F64CA4F7BD9}" type="presParOf" srcId="{C04B8C72-2329-4B03-A8DF-F86AB230BC4D}" destId="{BEF4D6CF-A997-40EB-A884-9520C4034974}" srcOrd="0" destOrd="0" presId="urn:microsoft.com/office/officeart/2018/2/layout/IconVerticalSolidList"/>
    <dgm:cxn modelId="{1D331124-18DC-4D69-A45F-7C57DA39BFA8}" type="presParOf" srcId="{C04B8C72-2329-4B03-A8DF-F86AB230BC4D}" destId="{A832D57F-9BAF-46E7-9D12-424759C19639}" srcOrd="1" destOrd="0" presId="urn:microsoft.com/office/officeart/2018/2/layout/IconVerticalSolidList"/>
    <dgm:cxn modelId="{33356160-E1BA-4E64-8097-0A2B4B7F937A}" type="presParOf" srcId="{C04B8C72-2329-4B03-A8DF-F86AB230BC4D}" destId="{86773910-BEF4-47A4-8BD3-F88FE11F8A21}" srcOrd="2" destOrd="0" presId="urn:microsoft.com/office/officeart/2018/2/layout/IconVerticalSolidList"/>
    <dgm:cxn modelId="{B088ACBB-653E-442C-B6D1-7391DB6CE69E}" type="presParOf" srcId="{C04B8C72-2329-4B03-A8DF-F86AB230BC4D}" destId="{5D6E866C-8B07-4E13-92F6-800D2406E47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3CF8F-54D1-43E4-B092-538E8F4BBE03}">
      <dsp:nvSpPr>
        <dsp:cNvPr id="0" name=""/>
        <dsp:cNvSpPr/>
      </dsp:nvSpPr>
      <dsp:spPr>
        <a:xfrm>
          <a:off x="0" y="659626"/>
          <a:ext cx="10353675" cy="1217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A67091-A169-4044-AD47-1D25790F861F}">
      <dsp:nvSpPr>
        <dsp:cNvPr id="0" name=""/>
        <dsp:cNvSpPr/>
      </dsp:nvSpPr>
      <dsp:spPr>
        <a:xfrm>
          <a:off x="368375" y="933624"/>
          <a:ext cx="669774" cy="669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8A436F-A3CE-470E-A7FA-3D71ECB6885F}">
      <dsp:nvSpPr>
        <dsp:cNvPr id="0" name=""/>
        <dsp:cNvSpPr/>
      </dsp:nvSpPr>
      <dsp:spPr>
        <a:xfrm>
          <a:off x="1406525" y="659626"/>
          <a:ext cx="8947149"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1066800">
            <a:lnSpc>
              <a:spcPct val="90000"/>
            </a:lnSpc>
            <a:spcBef>
              <a:spcPct val="0"/>
            </a:spcBef>
            <a:spcAft>
              <a:spcPct val="35000"/>
            </a:spcAft>
            <a:buNone/>
          </a:pPr>
          <a:r>
            <a:rPr lang="en-US" sz="2400" kern="1200"/>
            <a:t>It’s a funny looking logo that shows up in their games although they have a couple of games themselves it’s not even close to the amount of variety on steam</a:t>
          </a:r>
        </a:p>
      </dsp:txBody>
      <dsp:txXfrm>
        <a:off x="1406525" y="659626"/>
        <a:ext cx="8947149" cy="1217771"/>
      </dsp:txXfrm>
    </dsp:sp>
    <dsp:sp modelId="{BEF4D6CF-A997-40EB-A884-9520C4034974}">
      <dsp:nvSpPr>
        <dsp:cNvPr id="0" name=""/>
        <dsp:cNvSpPr/>
      </dsp:nvSpPr>
      <dsp:spPr>
        <a:xfrm>
          <a:off x="0" y="2181839"/>
          <a:ext cx="10353675" cy="1217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32D57F-9BAF-46E7-9D12-424759C19639}">
      <dsp:nvSpPr>
        <dsp:cNvPr id="0" name=""/>
        <dsp:cNvSpPr/>
      </dsp:nvSpPr>
      <dsp:spPr>
        <a:xfrm>
          <a:off x="368375" y="2455838"/>
          <a:ext cx="669774" cy="6697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6E866C-8B07-4E13-92F6-800D2406E471}">
      <dsp:nvSpPr>
        <dsp:cNvPr id="0" name=""/>
        <dsp:cNvSpPr/>
      </dsp:nvSpPr>
      <dsp:spPr>
        <a:xfrm>
          <a:off x="1406525" y="2181839"/>
          <a:ext cx="8947149"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1066800">
            <a:lnSpc>
              <a:spcPct val="90000"/>
            </a:lnSpc>
            <a:spcBef>
              <a:spcPct val="0"/>
            </a:spcBef>
            <a:spcAft>
              <a:spcPct val="35000"/>
            </a:spcAft>
            <a:buNone/>
          </a:pPr>
          <a:r>
            <a:rPr lang="en-US" sz="2400" kern="1200" dirty="0"/>
            <a:t>Valve is the corporation that created steam, the reason I’m sharing this is because there’s always content being added to the platform so it was a perfect idea for a data analysis!</a:t>
          </a:r>
        </a:p>
      </dsp:txBody>
      <dsp:txXfrm>
        <a:off x="1406525" y="2181839"/>
        <a:ext cx="8947149" cy="12177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4CB932-4AE9-479A-8BA0-24916269BF3E}"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781216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689420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3845813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93692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3966994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C4CB932-4AE9-479A-8BA0-24916269BF3E}" type="datetimeFigureOut">
              <a:rPr lang="en-US" smtClean="0"/>
              <a:t>3/24/2023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2182668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C4CB932-4AE9-479A-8BA0-24916269BF3E}" type="datetimeFigureOut">
              <a:rPr lang="en-US" smtClean="0"/>
              <a:t>3/24/2023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88930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CB932-4AE9-479A-8BA0-24916269BF3E}"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609191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CB932-4AE9-479A-8BA0-24916269BF3E}"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322159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CB932-4AE9-479A-8BA0-24916269BF3E}"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416834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4CB932-4AE9-479A-8BA0-24916269BF3E}"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412944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4CB932-4AE9-479A-8BA0-24916269BF3E}"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4200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4CB932-4AE9-479A-8BA0-24916269BF3E}" type="datetimeFigureOut">
              <a:rPr lang="en-US" smtClean="0"/>
              <a:t>3/24/2023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3595026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4CB932-4AE9-479A-8BA0-24916269BF3E}" type="datetimeFigureOut">
              <a:rPr lang="en-US" smtClean="0"/>
              <a:t>3/24/2023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411939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4CB932-4AE9-479A-8BA0-24916269BF3E}" type="datetimeFigureOut">
              <a:rPr lang="en-US" smtClean="0"/>
              <a:t>3/24/2023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313670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225351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546114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C4CB932-4AE9-479A-8BA0-24916269BF3E}" type="datetimeFigureOut">
              <a:rPr lang="en-US" smtClean="0"/>
              <a:t>3/24/2023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349AB63-34DC-44B9-9F2B-CA33F97E38BF}" type="slidenum">
              <a:rPr lang="en-US" smtClean="0"/>
              <a:t>‹#›</a:t>
            </a:fld>
            <a:endParaRPr lang="en-US"/>
          </a:p>
        </p:txBody>
      </p:sp>
    </p:spTree>
    <p:extLst>
      <p:ext uri="{BB962C8B-B14F-4D97-AF65-F5344CB8AC3E}">
        <p14:creationId xmlns:p14="http://schemas.microsoft.com/office/powerpoint/2010/main" val="16089219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C469-6D12-6536-21B8-D3DE0EFE160C}"/>
              </a:ext>
            </a:extLst>
          </p:cNvPr>
          <p:cNvSpPr>
            <a:spLocks noGrp="1"/>
          </p:cNvSpPr>
          <p:nvPr>
            <p:ph type="ctrTitle"/>
          </p:nvPr>
        </p:nvSpPr>
        <p:spPr/>
        <p:txBody>
          <a:bodyPr/>
          <a:lstStyle/>
          <a:p>
            <a:r>
              <a:rPr lang="en-US" dirty="0"/>
              <a:t>Growing with Gaming</a:t>
            </a:r>
          </a:p>
        </p:txBody>
      </p:sp>
      <p:sp>
        <p:nvSpPr>
          <p:cNvPr id="3" name="Subtitle 2">
            <a:extLst>
              <a:ext uri="{FF2B5EF4-FFF2-40B4-BE49-F238E27FC236}">
                <a16:creationId xmlns:a16="http://schemas.microsoft.com/office/drawing/2014/main" id="{84C8AB1F-8E8E-06D1-78C9-178F1C99EF41}"/>
              </a:ext>
            </a:extLst>
          </p:cNvPr>
          <p:cNvSpPr>
            <a:spLocks noGrp="1"/>
          </p:cNvSpPr>
          <p:nvPr>
            <p:ph type="subTitle" idx="1"/>
          </p:nvPr>
        </p:nvSpPr>
        <p:spPr/>
        <p:txBody>
          <a:bodyPr/>
          <a:lstStyle/>
          <a:p>
            <a:r>
              <a:rPr lang="en-US" dirty="0">
                <a:solidFill>
                  <a:srgbClr val="FF0000"/>
                </a:solidFill>
              </a:rPr>
              <a:t>A Data Analysis of Steam Games</a:t>
            </a:r>
          </a:p>
        </p:txBody>
      </p:sp>
    </p:spTree>
    <p:extLst>
      <p:ext uri="{BB962C8B-B14F-4D97-AF65-F5344CB8AC3E}">
        <p14:creationId xmlns:p14="http://schemas.microsoft.com/office/powerpoint/2010/main" val="3302996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line chart&#10;&#10;Description automatically generated">
            <a:extLst>
              <a:ext uri="{FF2B5EF4-FFF2-40B4-BE49-F238E27FC236}">
                <a16:creationId xmlns:a16="http://schemas.microsoft.com/office/drawing/2014/main" id="{6AA211C9-5739-CB23-153D-194DB27B54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9097" y="0"/>
            <a:ext cx="9473805" cy="6914178"/>
          </a:xfrm>
        </p:spPr>
      </p:pic>
    </p:spTree>
    <p:extLst>
      <p:ext uri="{BB962C8B-B14F-4D97-AF65-F5344CB8AC3E}">
        <p14:creationId xmlns:p14="http://schemas.microsoft.com/office/powerpoint/2010/main" val="406866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E48DCA8C-E0E0-0E0E-FE6F-98E585F861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9409" y="1852"/>
            <a:ext cx="9607138" cy="6856148"/>
          </a:xfrm>
        </p:spPr>
      </p:pic>
    </p:spTree>
    <p:extLst>
      <p:ext uri="{BB962C8B-B14F-4D97-AF65-F5344CB8AC3E}">
        <p14:creationId xmlns:p14="http://schemas.microsoft.com/office/powerpoint/2010/main" val="128144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line chart&#10;&#10;Description automatically generated">
            <a:extLst>
              <a:ext uri="{FF2B5EF4-FFF2-40B4-BE49-F238E27FC236}">
                <a16:creationId xmlns:a16="http://schemas.microsoft.com/office/drawing/2014/main" id="{7DFF4B64-5008-35CB-7E17-27678C70F6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072" y="0"/>
            <a:ext cx="8395855" cy="6846178"/>
          </a:xfrm>
        </p:spPr>
      </p:pic>
    </p:spTree>
    <p:extLst>
      <p:ext uri="{BB962C8B-B14F-4D97-AF65-F5344CB8AC3E}">
        <p14:creationId xmlns:p14="http://schemas.microsoft.com/office/powerpoint/2010/main" val="347714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AC6A-40FB-BF3E-CE98-8B866BC34EDF}"/>
              </a:ext>
            </a:extLst>
          </p:cNvPr>
          <p:cNvSpPr>
            <a:spLocks noGrp="1"/>
          </p:cNvSpPr>
          <p:nvPr>
            <p:ph type="title"/>
          </p:nvPr>
        </p:nvSpPr>
        <p:spPr>
          <a:xfrm>
            <a:off x="913794" y="609600"/>
            <a:ext cx="10567005" cy="5667022"/>
          </a:xfrm>
        </p:spPr>
        <p:txBody>
          <a:bodyPr/>
          <a:lstStyle/>
          <a:p>
            <a:r>
              <a:rPr lang="en-US" dirty="0"/>
              <a:t>These Graphs are Changes over Months</a:t>
            </a:r>
          </a:p>
        </p:txBody>
      </p:sp>
    </p:spTree>
    <p:extLst>
      <p:ext uri="{BB962C8B-B14F-4D97-AF65-F5344CB8AC3E}">
        <p14:creationId xmlns:p14="http://schemas.microsoft.com/office/powerpoint/2010/main" val="427458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line chart&#10;&#10;Description automatically generated">
            <a:extLst>
              <a:ext uri="{FF2B5EF4-FFF2-40B4-BE49-F238E27FC236}">
                <a16:creationId xmlns:a16="http://schemas.microsoft.com/office/drawing/2014/main" id="{0C28DD66-5725-4BB8-03CD-76CDC45697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529" y="36852"/>
            <a:ext cx="8214942" cy="6821148"/>
          </a:xfrm>
        </p:spPr>
      </p:pic>
    </p:spTree>
    <p:extLst>
      <p:ext uri="{BB962C8B-B14F-4D97-AF65-F5344CB8AC3E}">
        <p14:creationId xmlns:p14="http://schemas.microsoft.com/office/powerpoint/2010/main" val="86855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1A0301DF-063D-7889-2CA9-A3DFC36A30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1926" y="0"/>
            <a:ext cx="8316922" cy="6858000"/>
          </a:xfrm>
        </p:spPr>
      </p:pic>
    </p:spTree>
    <p:extLst>
      <p:ext uri="{BB962C8B-B14F-4D97-AF65-F5344CB8AC3E}">
        <p14:creationId xmlns:p14="http://schemas.microsoft.com/office/powerpoint/2010/main" val="1675512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41C26CAD-DA4F-0755-DC5F-62E6DBE76B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7756" y="0"/>
            <a:ext cx="8716487" cy="6905708"/>
          </a:xfrm>
        </p:spPr>
      </p:pic>
    </p:spTree>
    <p:extLst>
      <p:ext uri="{BB962C8B-B14F-4D97-AF65-F5344CB8AC3E}">
        <p14:creationId xmlns:p14="http://schemas.microsoft.com/office/powerpoint/2010/main" val="1323380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12B1-2B07-775A-1785-98DF9E74FA82}"/>
              </a:ext>
            </a:extLst>
          </p:cNvPr>
          <p:cNvSpPr>
            <a:spLocks noGrp="1"/>
          </p:cNvSpPr>
          <p:nvPr>
            <p:ph type="title"/>
          </p:nvPr>
        </p:nvSpPr>
        <p:spPr>
          <a:xfrm>
            <a:off x="913795" y="609600"/>
            <a:ext cx="10189634" cy="5577444"/>
          </a:xfrm>
        </p:spPr>
        <p:txBody>
          <a:bodyPr>
            <a:normAutofit/>
          </a:bodyPr>
          <a:lstStyle/>
          <a:p>
            <a:r>
              <a:rPr lang="en-US" dirty="0"/>
              <a:t>Last set of slides comparing price with positive ratings</a:t>
            </a:r>
          </a:p>
        </p:txBody>
      </p:sp>
    </p:spTree>
    <p:extLst>
      <p:ext uri="{BB962C8B-B14F-4D97-AF65-F5344CB8AC3E}">
        <p14:creationId xmlns:p14="http://schemas.microsoft.com/office/powerpoint/2010/main" val="1266739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D70054E9-ACD7-B55E-AD41-5C0DD08E6C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7762" y="21039"/>
            <a:ext cx="8336476" cy="6836961"/>
          </a:xfrm>
        </p:spPr>
      </p:pic>
    </p:spTree>
    <p:extLst>
      <p:ext uri="{BB962C8B-B14F-4D97-AF65-F5344CB8AC3E}">
        <p14:creationId xmlns:p14="http://schemas.microsoft.com/office/powerpoint/2010/main" val="1517506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2A55FD19-4644-82FB-8236-4CD2AE279C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322" y="0"/>
            <a:ext cx="8443356" cy="6882131"/>
          </a:xfrm>
        </p:spPr>
      </p:pic>
    </p:spTree>
    <p:extLst>
      <p:ext uri="{BB962C8B-B14F-4D97-AF65-F5344CB8AC3E}">
        <p14:creationId xmlns:p14="http://schemas.microsoft.com/office/powerpoint/2010/main" val="150938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 name="Content Placeholder 4" descr="Icon">
            <a:extLst>
              <a:ext uri="{FF2B5EF4-FFF2-40B4-BE49-F238E27FC236}">
                <a16:creationId xmlns:a16="http://schemas.microsoft.com/office/drawing/2014/main" id="{080BC8E0-8C32-E569-4B05-2FFF2158F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176" y="1743740"/>
            <a:ext cx="4470793" cy="4470793"/>
          </a:xfrm>
          <a:prstGeom prst="rect">
            <a:avLst/>
          </a:prstGeom>
        </p:spPr>
      </p:pic>
      <p:sp>
        <p:nvSpPr>
          <p:cNvPr id="7" name="Title 6">
            <a:extLst>
              <a:ext uri="{FF2B5EF4-FFF2-40B4-BE49-F238E27FC236}">
                <a16:creationId xmlns:a16="http://schemas.microsoft.com/office/drawing/2014/main" id="{78AA63EB-6588-A1DD-4975-0F335BD7F071}"/>
              </a:ext>
            </a:extLst>
          </p:cNvPr>
          <p:cNvSpPr>
            <a:spLocks noGrp="1"/>
          </p:cNvSpPr>
          <p:nvPr>
            <p:ph type="title"/>
          </p:nvPr>
        </p:nvSpPr>
        <p:spPr/>
        <p:txBody>
          <a:bodyPr>
            <a:normAutofit/>
          </a:bodyPr>
          <a:lstStyle/>
          <a:p>
            <a:r>
              <a:rPr lang="en-US" dirty="0">
                <a:solidFill>
                  <a:schemeClr val="bg1"/>
                </a:solidFill>
              </a:rPr>
              <a:t>Steam Powered</a:t>
            </a:r>
          </a:p>
        </p:txBody>
      </p:sp>
      <p:sp>
        <p:nvSpPr>
          <p:cNvPr id="8" name="TextBox 7">
            <a:extLst>
              <a:ext uri="{FF2B5EF4-FFF2-40B4-BE49-F238E27FC236}">
                <a16:creationId xmlns:a16="http://schemas.microsoft.com/office/drawing/2014/main" id="{0AFC3F28-FBF6-D416-AA53-93F7D6CF5D0B}"/>
              </a:ext>
            </a:extLst>
          </p:cNvPr>
          <p:cNvSpPr txBox="1"/>
          <p:nvPr/>
        </p:nvSpPr>
        <p:spPr>
          <a:xfrm>
            <a:off x="913795" y="1580050"/>
            <a:ext cx="3221665" cy="4524315"/>
          </a:xfrm>
          <a:prstGeom prst="rect">
            <a:avLst/>
          </a:prstGeom>
          <a:noFill/>
        </p:spPr>
        <p:txBody>
          <a:bodyPr wrap="square" rtlCol="0">
            <a:spAutoFit/>
          </a:bodyPr>
          <a:lstStyle/>
          <a:p>
            <a:r>
              <a:rPr lang="en-US" sz="1800" dirty="0">
                <a:ln>
                  <a:solidFill>
                    <a:srgbClr val="404040">
                      <a:alpha val="10000"/>
                    </a:srgbClr>
                  </a:solidFill>
                </a:ln>
                <a:solidFill>
                  <a:srgbClr val="DADADA"/>
                </a:solidFill>
              </a:rPr>
              <a:t>For those who don’t know, </a:t>
            </a:r>
          </a:p>
          <a:p>
            <a:endParaRPr lang="en-US" sz="1800" dirty="0">
              <a:ln>
                <a:solidFill>
                  <a:srgbClr val="404040">
                    <a:alpha val="10000"/>
                  </a:srgbClr>
                </a:solidFill>
              </a:ln>
              <a:solidFill>
                <a:srgbClr val="DADADA"/>
              </a:solidFill>
            </a:endParaRPr>
          </a:p>
          <a:p>
            <a:r>
              <a:rPr lang="en-US" dirty="0">
                <a:ln>
                  <a:solidFill>
                    <a:srgbClr val="404040">
                      <a:alpha val="10000"/>
                    </a:srgbClr>
                  </a:solidFill>
                </a:ln>
                <a:solidFill>
                  <a:srgbClr val="DADADA"/>
                </a:solidFill>
              </a:rPr>
              <a:t>Steam is a video game platform that holds a wide amount of video games from the deep sea of many video game developers</a:t>
            </a:r>
          </a:p>
          <a:p>
            <a:endParaRPr lang="en-US" sz="1800" dirty="0">
              <a:ln>
                <a:solidFill>
                  <a:srgbClr val="404040">
                    <a:alpha val="10000"/>
                  </a:srgbClr>
                </a:solidFill>
              </a:ln>
              <a:solidFill>
                <a:srgbClr val="DADADA"/>
              </a:solidFill>
            </a:endParaRPr>
          </a:p>
          <a:p>
            <a:r>
              <a:rPr lang="en-US" dirty="0">
                <a:ln>
                  <a:solidFill>
                    <a:srgbClr val="404040">
                      <a:alpha val="10000"/>
                    </a:srgbClr>
                  </a:solidFill>
                </a:ln>
                <a:solidFill>
                  <a:srgbClr val="DADADA"/>
                </a:solidFill>
              </a:rPr>
              <a:t>They range from  triple A title’s</a:t>
            </a:r>
          </a:p>
          <a:p>
            <a:r>
              <a:rPr lang="en-US" sz="1800" dirty="0">
                <a:ln>
                  <a:solidFill>
                    <a:srgbClr val="404040">
                      <a:alpha val="10000"/>
                    </a:srgbClr>
                  </a:solidFill>
                </a:ln>
                <a:solidFill>
                  <a:srgbClr val="DADADA"/>
                </a:solidFill>
              </a:rPr>
              <a:t>To smaller teams of developers</a:t>
            </a:r>
          </a:p>
          <a:p>
            <a:endParaRPr lang="en-US" sz="1800" dirty="0">
              <a:ln>
                <a:solidFill>
                  <a:srgbClr val="404040">
                    <a:alpha val="10000"/>
                  </a:srgbClr>
                </a:solidFill>
              </a:ln>
              <a:solidFill>
                <a:srgbClr val="DADADA"/>
              </a:solidFill>
            </a:endParaRPr>
          </a:p>
          <a:p>
            <a:r>
              <a:rPr lang="en-US" dirty="0">
                <a:ln>
                  <a:solidFill>
                    <a:srgbClr val="404040">
                      <a:alpha val="10000"/>
                    </a:srgbClr>
                  </a:solidFill>
                </a:ln>
                <a:solidFill>
                  <a:srgbClr val="DADADA"/>
                </a:solidFill>
              </a:rPr>
              <a:t>Triple A simply means a corporate studio that is typically known just by their studio name and popular games they release.</a:t>
            </a:r>
            <a:endParaRPr lang="en-US" sz="1800" dirty="0">
              <a:ln>
                <a:solidFill>
                  <a:srgbClr val="404040">
                    <a:alpha val="10000"/>
                  </a:srgbClr>
                </a:solidFill>
              </a:ln>
              <a:solidFill>
                <a:srgbClr val="DADADA"/>
              </a:solidFill>
            </a:endParaRPr>
          </a:p>
        </p:txBody>
      </p:sp>
    </p:spTree>
    <p:extLst>
      <p:ext uri="{BB962C8B-B14F-4D97-AF65-F5344CB8AC3E}">
        <p14:creationId xmlns:p14="http://schemas.microsoft.com/office/powerpoint/2010/main" val="215201170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1B87B3E7-E16A-1D74-8587-434C0A0C63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260" y="33710"/>
            <a:ext cx="8427522" cy="6824290"/>
          </a:xfrm>
        </p:spPr>
      </p:pic>
    </p:spTree>
    <p:extLst>
      <p:ext uri="{BB962C8B-B14F-4D97-AF65-F5344CB8AC3E}">
        <p14:creationId xmlns:p14="http://schemas.microsoft.com/office/powerpoint/2010/main" val="275158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3ED5-4EFC-4739-E1EC-25BED790DA5E}"/>
              </a:ext>
            </a:extLst>
          </p:cNvPr>
          <p:cNvSpPr>
            <a:spLocks noGrp="1"/>
          </p:cNvSpPr>
          <p:nvPr>
            <p:ph type="title"/>
          </p:nvPr>
        </p:nvSpPr>
        <p:spPr/>
        <p:txBody>
          <a:bodyPr/>
          <a:lstStyle/>
          <a:p>
            <a:r>
              <a:rPr lang="en-US" dirty="0"/>
              <a:t>Concluding</a:t>
            </a:r>
          </a:p>
        </p:txBody>
      </p:sp>
      <p:sp>
        <p:nvSpPr>
          <p:cNvPr id="3" name="Content Placeholder 2">
            <a:extLst>
              <a:ext uri="{FF2B5EF4-FFF2-40B4-BE49-F238E27FC236}">
                <a16:creationId xmlns:a16="http://schemas.microsoft.com/office/drawing/2014/main" id="{A8850D38-B747-8D23-08AB-BB03DC103758}"/>
              </a:ext>
            </a:extLst>
          </p:cNvPr>
          <p:cNvSpPr>
            <a:spLocks noGrp="1"/>
          </p:cNvSpPr>
          <p:nvPr>
            <p:ph idx="1"/>
          </p:nvPr>
        </p:nvSpPr>
        <p:spPr/>
        <p:txBody>
          <a:bodyPr>
            <a:normAutofit fontScale="92500" lnSpcReduction="20000"/>
          </a:bodyPr>
          <a:lstStyle/>
          <a:p>
            <a:r>
              <a:rPr lang="en-US" sz="2800" dirty="0"/>
              <a:t>The Action genre appears to be going up steadily with it’s average price yearly, this could be because it is the most popular. While Racing and Simulation appear to be heading on a downwards trend for yearly average price, people might not be buying as much</a:t>
            </a:r>
          </a:p>
          <a:p>
            <a:r>
              <a:rPr lang="en-US" sz="2800" dirty="0"/>
              <a:t>Although on a month-to-month basis, these genres only dip in the steam sales, but Simulation and Racing stay at a consistent higher price</a:t>
            </a:r>
          </a:p>
          <a:p>
            <a:r>
              <a:rPr lang="en-US" sz="2800" dirty="0"/>
              <a:t>We saw from the last graphs that it seems positive reviews seem to be higher when the price is lower, which honestly surprised me, I guess when people buy a game for a bargain it softens them up to review the game better </a:t>
            </a:r>
          </a:p>
        </p:txBody>
      </p:sp>
    </p:spTree>
    <p:extLst>
      <p:ext uri="{BB962C8B-B14F-4D97-AF65-F5344CB8AC3E}">
        <p14:creationId xmlns:p14="http://schemas.microsoft.com/office/powerpoint/2010/main" val="284972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sunglasses&#10;&#10;Description automatically generated">
            <a:extLst>
              <a:ext uri="{FF2B5EF4-FFF2-40B4-BE49-F238E27FC236}">
                <a16:creationId xmlns:a16="http://schemas.microsoft.com/office/drawing/2014/main" id="{37E55728-4BC7-13CB-640F-30E014BD14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900" y="1052512"/>
            <a:ext cx="8458200" cy="4752975"/>
          </a:xfrm>
        </p:spPr>
      </p:pic>
    </p:spTree>
    <p:extLst>
      <p:ext uri="{BB962C8B-B14F-4D97-AF65-F5344CB8AC3E}">
        <p14:creationId xmlns:p14="http://schemas.microsoft.com/office/powerpoint/2010/main" val="427377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132A4578-DD2D-42E5-A30D-A61A991B8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E7FC3-F979-9472-53C1-A097D5AE96B3}"/>
              </a:ext>
            </a:extLst>
          </p:cNvPr>
          <p:cNvSpPr>
            <a:spLocks noGrp="1"/>
          </p:cNvSpPr>
          <p:nvPr>
            <p:ph type="title"/>
          </p:nvPr>
        </p:nvSpPr>
        <p:spPr>
          <a:xfrm>
            <a:off x="8153486" y="609599"/>
            <a:ext cx="3413156" cy="5273675"/>
          </a:xfrm>
        </p:spPr>
        <p:txBody>
          <a:bodyPr>
            <a:normAutofit/>
          </a:bodyPr>
          <a:lstStyle/>
          <a:p>
            <a:pPr algn="l"/>
            <a:r>
              <a:rPr lang="en-US" sz="3600" dirty="0"/>
              <a:t>Ever See this Logo?</a:t>
            </a:r>
          </a:p>
        </p:txBody>
      </p:sp>
      <p:pic>
        <p:nvPicPr>
          <p:cNvPr id="13" name="Picture 9">
            <a:extLst>
              <a:ext uri="{FF2B5EF4-FFF2-40B4-BE49-F238E27FC236}">
                <a16:creationId xmlns:a16="http://schemas.microsoft.com/office/drawing/2014/main" id="{0A14F76F-D1CE-4226-A477-F8A3F641E7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06376" y="609599"/>
            <a:ext cx="6889687" cy="5273675"/>
          </a:xfrm>
          <a:prstGeom prst="rect">
            <a:avLst/>
          </a:prstGeom>
        </p:spPr>
      </p:pic>
      <p:pic>
        <p:nvPicPr>
          <p:cNvPr id="5" name="Content Placeholder 4" descr="A picture containing text&#10;&#10;Description automatically generated">
            <a:extLst>
              <a:ext uri="{FF2B5EF4-FFF2-40B4-BE49-F238E27FC236}">
                <a16:creationId xmlns:a16="http://schemas.microsoft.com/office/drawing/2014/main" id="{EBC5684C-014C-6E1A-AEB4-D54B3FE7621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89038" y="1836738"/>
            <a:ext cx="5715000" cy="2857500"/>
          </a:xfrm>
        </p:spPr>
      </p:pic>
    </p:spTree>
    <p:extLst>
      <p:ext uri="{BB962C8B-B14F-4D97-AF65-F5344CB8AC3E}">
        <p14:creationId xmlns:p14="http://schemas.microsoft.com/office/powerpoint/2010/main" val="219614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12AC-8D6D-A43D-0368-66F3D709DC74}"/>
              </a:ext>
            </a:extLst>
          </p:cNvPr>
          <p:cNvSpPr>
            <a:spLocks noGrp="1"/>
          </p:cNvSpPr>
          <p:nvPr>
            <p:ph type="title"/>
          </p:nvPr>
        </p:nvSpPr>
        <p:spPr>
          <a:xfrm>
            <a:off x="913795" y="609600"/>
            <a:ext cx="10353762" cy="970450"/>
          </a:xfrm>
        </p:spPr>
        <p:txBody>
          <a:bodyPr>
            <a:normAutofit/>
          </a:bodyPr>
          <a:lstStyle/>
          <a:p>
            <a:r>
              <a:rPr lang="en-US"/>
              <a:t>Valve Corporation </a:t>
            </a:r>
            <a:endParaRPr lang="en-US" dirty="0"/>
          </a:p>
        </p:txBody>
      </p:sp>
      <p:graphicFrame>
        <p:nvGraphicFramePr>
          <p:cNvPr id="14" name="Content Placeholder 2">
            <a:extLst>
              <a:ext uri="{FF2B5EF4-FFF2-40B4-BE49-F238E27FC236}">
                <a16:creationId xmlns:a16="http://schemas.microsoft.com/office/drawing/2014/main" id="{FF1608FB-9200-38E4-CD3A-64293FBBB208}"/>
              </a:ext>
            </a:extLst>
          </p:cNvPr>
          <p:cNvGraphicFramePr>
            <a:graphicFrameLocks noGrp="1"/>
          </p:cNvGraphicFramePr>
          <p:nvPr>
            <p:ph idx="1"/>
            <p:extLst>
              <p:ext uri="{D42A27DB-BD31-4B8C-83A1-F6EECF244321}">
                <p14:modId xmlns:p14="http://schemas.microsoft.com/office/powerpoint/2010/main" val="2568492517"/>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224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8463-9192-70C8-0634-5E56D78A8301}"/>
              </a:ext>
            </a:extLst>
          </p:cNvPr>
          <p:cNvSpPr>
            <a:spLocks noGrp="1"/>
          </p:cNvSpPr>
          <p:nvPr>
            <p:ph type="title"/>
          </p:nvPr>
        </p:nvSpPr>
        <p:spPr/>
        <p:txBody>
          <a:bodyPr/>
          <a:lstStyle/>
          <a:p>
            <a:r>
              <a:rPr lang="en-US" dirty="0"/>
              <a:t>The Good Stuff </a:t>
            </a:r>
          </a:p>
        </p:txBody>
      </p:sp>
      <p:sp>
        <p:nvSpPr>
          <p:cNvPr id="3" name="Content Placeholder 2">
            <a:extLst>
              <a:ext uri="{FF2B5EF4-FFF2-40B4-BE49-F238E27FC236}">
                <a16:creationId xmlns:a16="http://schemas.microsoft.com/office/drawing/2014/main" id="{09944CD7-A185-EEC0-C6B6-59F63B856F4F}"/>
              </a:ext>
            </a:extLst>
          </p:cNvPr>
          <p:cNvSpPr>
            <a:spLocks noGrp="1"/>
          </p:cNvSpPr>
          <p:nvPr>
            <p:ph idx="1"/>
          </p:nvPr>
        </p:nvSpPr>
        <p:spPr>
          <a:xfrm>
            <a:off x="913795" y="1732449"/>
            <a:ext cx="9734914" cy="4058751"/>
          </a:xfrm>
        </p:spPr>
        <p:txBody>
          <a:bodyPr>
            <a:normAutofit/>
          </a:bodyPr>
          <a:lstStyle/>
          <a:p>
            <a:r>
              <a:rPr lang="en-US" sz="2400" dirty="0"/>
              <a:t>The question(s) to be answered  is “Has price of video games changed over time?” </a:t>
            </a:r>
          </a:p>
          <a:p>
            <a:r>
              <a:rPr lang="en-US" sz="2400" dirty="0"/>
              <a:t>“Does price affect positive ratings?” </a:t>
            </a:r>
          </a:p>
          <a:p>
            <a:r>
              <a:rPr lang="en-US" sz="2400" dirty="0"/>
              <a:t>And other questions answered and speculations from the data</a:t>
            </a:r>
          </a:p>
          <a:p>
            <a:pPr marL="36900" indent="0">
              <a:buNone/>
            </a:pPr>
            <a:endParaRPr lang="en-US" sz="2400" dirty="0"/>
          </a:p>
          <a:p>
            <a:r>
              <a:rPr lang="en-US" sz="2400" dirty="0">
                <a:solidFill>
                  <a:srgbClr val="FF0000"/>
                </a:solidFill>
              </a:rPr>
              <a:t>WARNING: </a:t>
            </a:r>
            <a:r>
              <a:rPr lang="en-US" sz="2400" dirty="0">
                <a:solidFill>
                  <a:schemeClr val="tx1"/>
                </a:solidFill>
              </a:rPr>
              <a:t>THIS NEXT SLIDE MIGHT BE TOO COOL FOR SOME PEOPLE TO HANDLE</a:t>
            </a:r>
            <a:endParaRPr lang="en-US" sz="2400" dirty="0">
              <a:solidFill>
                <a:srgbClr val="FF0000"/>
              </a:solidFill>
            </a:endParaRPr>
          </a:p>
        </p:txBody>
      </p:sp>
      <p:pic>
        <p:nvPicPr>
          <p:cNvPr id="5" name="Picture 4" descr="Icon&#10;&#10;Description automatically generated with medium confidence">
            <a:extLst>
              <a:ext uri="{FF2B5EF4-FFF2-40B4-BE49-F238E27FC236}">
                <a16:creationId xmlns:a16="http://schemas.microsoft.com/office/drawing/2014/main" id="{C29DADEC-92BB-0917-CB97-79E37D847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87911">
            <a:off x="-194083" y="396011"/>
            <a:ext cx="608754" cy="795115"/>
          </a:xfrm>
          <a:prstGeom prst="rect">
            <a:avLst/>
          </a:prstGeom>
        </p:spPr>
      </p:pic>
    </p:spTree>
    <p:extLst>
      <p:ext uri="{BB962C8B-B14F-4D97-AF65-F5344CB8AC3E}">
        <p14:creationId xmlns:p14="http://schemas.microsoft.com/office/powerpoint/2010/main" val="3888066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10;&#10;Description automatically generated">
            <a:extLst>
              <a:ext uri="{FF2B5EF4-FFF2-40B4-BE49-F238E27FC236}">
                <a16:creationId xmlns:a16="http://schemas.microsoft.com/office/drawing/2014/main" id="{04BCAA73-91EB-3F3F-9164-9ABC8C7764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6568" y="701194"/>
            <a:ext cx="9698863" cy="5455611"/>
          </a:xfrm>
        </p:spPr>
      </p:pic>
    </p:spTree>
    <p:extLst>
      <p:ext uri="{BB962C8B-B14F-4D97-AF65-F5344CB8AC3E}">
        <p14:creationId xmlns:p14="http://schemas.microsoft.com/office/powerpoint/2010/main" val="306897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1CE8-E582-9E02-7460-EB02C19C26F4}"/>
              </a:ext>
            </a:extLst>
          </p:cNvPr>
          <p:cNvSpPr>
            <a:spLocks noGrp="1"/>
          </p:cNvSpPr>
          <p:nvPr>
            <p:ph type="title"/>
          </p:nvPr>
        </p:nvSpPr>
        <p:spPr/>
        <p:txBody>
          <a:bodyPr/>
          <a:lstStyle/>
          <a:p>
            <a:r>
              <a:rPr lang="en-US" dirty="0">
                <a:solidFill>
                  <a:srgbClr val="FF0000"/>
                </a:solidFill>
              </a:rPr>
              <a:t>OKAY WHERE’S THE DATA??</a:t>
            </a:r>
          </a:p>
        </p:txBody>
      </p:sp>
      <p:sp>
        <p:nvSpPr>
          <p:cNvPr id="6" name="Content Placeholder 5">
            <a:extLst>
              <a:ext uri="{FF2B5EF4-FFF2-40B4-BE49-F238E27FC236}">
                <a16:creationId xmlns:a16="http://schemas.microsoft.com/office/drawing/2014/main" id="{03946A92-5961-0FB7-6A81-99B0E68D225C}"/>
              </a:ext>
            </a:extLst>
          </p:cNvPr>
          <p:cNvSpPr>
            <a:spLocks noGrp="1"/>
          </p:cNvSpPr>
          <p:nvPr>
            <p:ph idx="1"/>
          </p:nvPr>
        </p:nvSpPr>
        <p:spPr/>
        <p:txBody>
          <a:bodyPr>
            <a:normAutofit/>
          </a:bodyPr>
          <a:lstStyle/>
          <a:p>
            <a:r>
              <a:rPr lang="en-US" sz="2800" dirty="0"/>
              <a:t>Wasn’t that cool? Action.</a:t>
            </a:r>
          </a:p>
          <a:p>
            <a:endParaRPr lang="en-US" sz="2800" dirty="0"/>
          </a:p>
          <a:p>
            <a:r>
              <a:rPr lang="en-US" sz="2800" dirty="0"/>
              <a:t> The next slides contain the graphed data, lets dive in</a:t>
            </a:r>
          </a:p>
          <a:p>
            <a:endParaRPr lang="en-US" sz="2800" dirty="0"/>
          </a:p>
        </p:txBody>
      </p:sp>
      <p:pic>
        <p:nvPicPr>
          <p:cNvPr id="4" name="Picture 3" descr="Icon&#10;&#10;Description automatically generated with medium confidence">
            <a:extLst>
              <a:ext uri="{FF2B5EF4-FFF2-40B4-BE49-F238E27FC236}">
                <a16:creationId xmlns:a16="http://schemas.microsoft.com/office/drawing/2014/main" id="{AF5E2DFA-BFBB-2F9B-D836-5CFFB851E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303" y="5383873"/>
            <a:ext cx="857072" cy="1119452"/>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1EB7A705-17EE-336D-5173-12E6020CE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170851" y="5117079"/>
            <a:ext cx="895178" cy="1427809"/>
          </a:xfrm>
          <a:prstGeom prst="rect">
            <a:avLst/>
          </a:prstGeom>
        </p:spPr>
      </p:pic>
      <p:pic>
        <p:nvPicPr>
          <p:cNvPr id="15" name="Picture 14" descr="Icon&#10;&#10;Description automatically generated">
            <a:extLst>
              <a:ext uri="{FF2B5EF4-FFF2-40B4-BE49-F238E27FC236}">
                <a16:creationId xmlns:a16="http://schemas.microsoft.com/office/drawing/2014/main" id="{A4FC6653-4F79-423E-AA12-75EB89EBC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3760" y="5395612"/>
            <a:ext cx="857742" cy="1121231"/>
          </a:xfrm>
          <a:prstGeom prst="rect">
            <a:avLst/>
          </a:prstGeom>
        </p:spPr>
      </p:pic>
      <p:pic>
        <p:nvPicPr>
          <p:cNvPr id="17" name="Picture 16" descr="Icon&#10;&#10;Description automatically generated">
            <a:extLst>
              <a:ext uri="{FF2B5EF4-FFF2-40B4-BE49-F238E27FC236}">
                <a16:creationId xmlns:a16="http://schemas.microsoft.com/office/drawing/2014/main" id="{525ACF02-DDD5-2A2E-47CC-58543C8185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745" y="5343768"/>
            <a:ext cx="895178" cy="1159557"/>
          </a:xfrm>
          <a:prstGeom prst="rect">
            <a:avLst/>
          </a:prstGeom>
        </p:spPr>
      </p:pic>
      <p:pic>
        <p:nvPicPr>
          <p:cNvPr id="19" name="Picture 18" descr="Icon&#10;&#10;Description automatically generated">
            <a:extLst>
              <a:ext uri="{FF2B5EF4-FFF2-40B4-BE49-F238E27FC236}">
                <a16:creationId xmlns:a16="http://schemas.microsoft.com/office/drawing/2014/main" id="{45DC17FB-4348-FC35-CADD-DD8AB10CA3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923" y="5343767"/>
            <a:ext cx="903294" cy="1159557"/>
          </a:xfrm>
          <a:prstGeom prst="rect">
            <a:avLst/>
          </a:prstGeom>
        </p:spPr>
      </p:pic>
    </p:spTree>
    <p:extLst>
      <p:ext uri="{BB962C8B-B14F-4D97-AF65-F5344CB8AC3E}">
        <p14:creationId xmlns:p14="http://schemas.microsoft.com/office/powerpoint/2010/main" val="3542720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9395-4825-9A34-FA93-6528AD935166}"/>
              </a:ext>
            </a:extLst>
          </p:cNvPr>
          <p:cNvSpPr>
            <a:spLocks noGrp="1"/>
          </p:cNvSpPr>
          <p:nvPr>
            <p:ph type="title"/>
          </p:nvPr>
        </p:nvSpPr>
        <p:spPr>
          <a:xfrm>
            <a:off x="1017967" y="6174"/>
            <a:ext cx="10353762" cy="970450"/>
          </a:xfrm>
        </p:spPr>
        <p:txBody>
          <a:bodyPr/>
          <a:lstStyle/>
          <a:p>
            <a:r>
              <a:rPr lang="en-US" dirty="0">
                <a:solidFill>
                  <a:srgbClr val="FF0000"/>
                </a:solidFill>
              </a:rPr>
              <a:t>Average Prices from Chosen Genres</a:t>
            </a:r>
          </a:p>
        </p:txBody>
      </p:sp>
      <p:pic>
        <p:nvPicPr>
          <p:cNvPr id="7" name="Content Placeholder 6" descr="Chart, bar chart&#10;&#10;Description automatically generated">
            <a:extLst>
              <a:ext uri="{FF2B5EF4-FFF2-40B4-BE49-F238E27FC236}">
                <a16:creationId xmlns:a16="http://schemas.microsoft.com/office/drawing/2014/main" id="{9AFEDBEA-0131-A246-65F6-2B59EB721E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7501" y="827798"/>
            <a:ext cx="4476997" cy="6030202"/>
          </a:xfrm>
        </p:spPr>
      </p:pic>
    </p:spTree>
    <p:extLst>
      <p:ext uri="{BB962C8B-B14F-4D97-AF65-F5344CB8AC3E}">
        <p14:creationId xmlns:p14="http://schemas.microsoft.com/office/powerpoint/2010/main" val="2256118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96CB-96D1-0F20-7539-FE3C56B057DD}"/>
              </a:ext>
            </a:extLst>
          </p:cNvPr>
          <p:cNvSpPr>
            <a:spLocks noGrp="1"/>
          </p:cNvSpPr>
          <p:nvPr>
            <p:ph type="title"/>
          </p:nvPr>
        </p:nvSpPr>
        <p:spPr/>
        <p:txBody>
          <a:bodyPr/>
          <a:lstStyle/>
          <a:p>
            <a:r>
              <a:rPr lang="en-US" dirty="0"/>
              <a:t>Big Three</a:t>
            </a:r>
          </a:p>
        </p:txBody>
      </p:sp>
      <p:sp>
        <p:nvSpPr>
          <p:cNvPr id="3" name="Content Placeholder 2">
            <a:extLst>
              <a:ext uri="{FF2B5EF4-FFF2-40B4-BE49-F238E27FC236}">
                <a16:creationId xmlns:a16="http://schemas.microsoft.com/office/drawing/2014/main" id="{4DAC2B45-9F09-0EC8-AB20-9F7DEFE8CDBF}"/>
              </a:ext>
            </a:extLst>
          </p:cNvPr>
          <p:cNvSpPr>
            <a:spLocks noGrp="1"/>
          </p:cNvSpPr>
          <p:nvPr>
            <p:ph idx="1"/>
          </p:nvPr>
        </p:nvSpPr>
        <p:spPr/>
        <p:txBody>
          <a:bodyPr>
            <a:normAutofit/>
          </a:bodyPr>
          <a:lstStyle/>
          <a:p>
            <a:r>
              <a:rPr lang="en-US" sz="3200" dirty="0"/>
              <a:t>I took the three genres with the highest average price and dived a little deeper. These three graphs are price changes over the years</a:t>
            </a:r>
          </a:p>
        </p:txBody>
      </p:sp>
    </p:spTree>
    <p:extLst>
      <p:ext uri="{BB962C8B-B14F-4D97-AF65-F5344CB8AC3E}">
        <p14:creationId xmlns:p14="http://schemas.microsoft.com/office/powerpoint/2010/main" val="34823227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341</TotalTime>
  <Words>386</Words>
  <Application>Microsoft Office PowerPoint</Application>
  <PresentationFormat>Widescreen</PresentationFormat>
  <Paragraphs>34</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Calisto MT</vt:lpstr>
      <vt:lpstr>Wingdings 2</vt:lpstr>
      <vt:lpstr>Slate</vt:lpstr>
      <vt:lpstr>Growing with Gaming</vt:lpstr>
      <vt:lpstr>Steam Powered</vt:lpstr>
      <vt:lpstr>Ever See this Logo?</vt:lpstr>
      <vt:lpstr>Valve Corporation </vt:lpstr>
      <vt:lpstr>The Good Stuff </vt:lpstr>
      <vt:lpstr>PowerPoint Presentation</vt:lpstr>
      <vt:lpstr>OKAY WHERE’S THE DATA??</vt:lpstr>
      <vt:lpstr>Average Prices from Chosen Genres</vt:lpstr>
      <vt:lpstr>Big Three</vt:lpstr>
      <vt:lpstr>PowerPoint Presentation</vt:lpstr>
      <vt:lpstr>PowerPoint Presentation</vt:lpstr>
      <vt:lpstr>PowerPoint Presentation</vt:lpstr>
      <vt:lpstr>These Graphs are Changes over Months</vt:lpstr>
      <vt:lpstr>PowerPoint Presentation</vt:lpstr>
      <vt:lpstr>PowerPoint Presentation</vt:lpstr>
      <vt:lpstr>PowerPoint Presentation</vt:lpstr>
      <vt:lpstr>Last set of slides comparing price with positive ratings</vt:lpstr>
      <vt:lpstr>PowerPoint Presentation</vt:lpstr>
      <vt:lpstr>PowerPoint Presentation</vt:lpstr>
      <vt:lpstr>PowerPoint Presentation</vt:lpstr>
      <vt:lpstr>Concluding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WHERE’S THE ACTION?</dc:title>
  <dc:creator>filiberto vergara</dc:creator>
  <cp:lastModifiedBy>filiberto vergara</cp:lastModifiedBy>
  <cp:revision>47</cp:revision>
  <dcterms:created xsi:type="dcterms:W3CDTF">2023-03-19T23:25:00Z</dcterms:created>
  <dcterms:modified xsi:type="dcterms:W3CDTF">2023-03-24T17:30:31Z</dcterms:modified>
</cp:coreProperties>
</file>